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36" y="108"/>
      </p:cViewPr>
      <p:guideLst>
        <p:guide orient="horz" pos="2158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FFED6F0-815F-4726-A788-0548641F6A69}" type="datetime1">
              <a:rPr lang="ko-KR" altLang="en-US"/>
              <a:pPr lvl="0">
                <a:defRPr/>
              </a:pPr>
              <a:t>2023-02-23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CCCE2F1-3AA6-4AB9-9B38-0104F0EF29F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CCCE2F1-3AA6-4AB9-9B38-0104F0EF29F2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00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04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177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19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123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6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3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99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23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8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2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1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Relationship Id="rId8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2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3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3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3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3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Relationship Id="rId3" Type="http://schemas.openxmlformats.org/officeDocument/2006/relationships/image" Target="../media/image3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Relationship Id="rId3" Type="http://schemas.openxmlformats.org/officeDocument/2006/relationships/image" Target="../media/image39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34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769" y="1465377"/>
            <a:ext cx="11228437" cy="1814548"/>
          </a:xfrm>
        </p:spPr>
        <p:txBody>
          <a:bodyPr>
            <a:normAutofit/>
          </a:bodyPr>
          <a:lstStyle/>
          <a:p>
            <a:pPr algn="r"/>
            <a:r>
              <a:rPr lang="ko-KR" altLang="en-US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제주여행 빅데이터 분석</a:t>
            </a:r>
            <a:r>
              <a:rPr lang="en-US" altLang="ko-KR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/>
            </a:r>
            <a:br>
              <a:rPr lang="en-US" altLang="ko-KR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</a:br>
            <a:r>
              <a:rPr lang="ko-KR" altLang="en-US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및 </a:t>
            </a:r>
            <a:r>
              <a:rPr lang="en-US" altLang="ko-KR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AI</a:t>
            </a:r>
            <a:r>
              <a:rPr lang="ko-KR" altLang="en-US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추천</a:t>
            </a:r>
            <a:endParaRPr lang="ko-KR" altLang="en-US" b="1" spc="-3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79071" y="4024541"/>
            <a:ext cx="3113135" cy="21126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/>
            <a:r>
              <a:rPr lang="ko-KR" altLang="en-US" sz="19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 </a:t>
            </a:r>
            <a:r>
              <a:rPr lang="ko-KR" altLang="en-US" sz="19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제주돌래</a:t>
            </a:r>
            <a:endParaRPr lang="en-US" altLang="ko-KR" sz="1900" b="1" dirty="0" err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/>
            <a:r>
              <a:rPr lang="ko-KR" altLang="en-US" sz="23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양석훈</a:t>
            </a:r>
            <a:endParaRPr lang="en-US" altLang="ko-KR" sz="2300" dirty="0" err="1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문성준</a:t>
            </a:r>
            <a:endParaRPr lang="en-US" altLang="ko-KR" sz="23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김지혜</a:t>
            </a:r>
            <a:endParaRPr lang="en-US" altLang="ko-KR" sz="23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en-US" altLang="ko-KR" sz="230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송지예</a:t>
            </a:r>
            <a:endParaRPr lang="en-US" altLang="ko-KR" sz="230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한권제</a:t>
            </a:r>
            <a:endParaRPr lang="ko-KR" altLang="en-US" sz="230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0037" y="12117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빅데이터분석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8"/>
          <a:stretch/>
        </p:blipFill>
        <p:spPr>
          <a:xfrm>
            <a:off x="2681655" y="1581108"/>
            <a:ext cx="843550" cy="1219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392F6FB5-319C-C0BE-C559-8B3EDEB62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932" y="3944541"/>
            <a:ext cx="359736" cy="3331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768E74-8AE2-487B-BC7D-F43542EA2CE9}"/>
              </a:ext>
            </a:extLst>
          </p:cNvPr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8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010" y="2219386"/>
            <a:ext cx="5613990" cy="69360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ko-KR" altLang="en-US" sz="2000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301" y="627248"/>
            <a:ext cx="6287299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OPEN API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수집 과정 설명</a:t>
            </a:r>
            <a:endParaRPr lang="ko-KR" altLang="en-US" sz="4000" b="1" dirty="0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880" t="-390" r="450" b="390"/>
          <a:stretch>
            <a:fillRect/>
          </a:stretch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3CA4F3"/>
              </a:solidFill>
              <a:ea typeface="맑은 고딕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6377" y="2475346"/>
            <a:ext cx="3282231" cy="422264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0051" y="2656974"/>
            <a:ext cx="3420089" cy="3552622"/>
          </a:xfrm>
          <a:prstGeom prst="rect">
            <a:avLst/>
          </a:prstGeom>
        </p:spPr>
      </p:pic>
      <p:sp>
        <p:nvSpPr>
          <p:cNvPr id="37" name="순서도: 대체 처리 36"/>
          <p:cNvSpPr/>
          <p:nvPr/>
        </p:nvSpPr>
        <p:spPr>
          <a:xfrm>
            <a:off x="185993" y="1494408"/>
            <a:ext cx="1883913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API</a:t>
            </a:r>
            <a:r>
              <a:rPr lang="en-US" altLang="ko-KR" sz="28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 </a:t>
            </a:r>
            <a:r>
              <a:rPr lang="ko-KR" altLang="en-US" sz="28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신청</a:t>
            </a:r>
            <a:r>
              <a:rPr lang="en-US" altLang="ko-KR" sz="28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 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>
            <a:off x="2259789" y="1740590"/>
            <a:ext cx="1155711" cy="3388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순서도: 대체 처리 41"/>
          <p:cNvSpPr/>
          <p:nvPr/>
        </p:nvSpPr>
        <p:spPr>
          <a:xfrm>
            <a:off x="3603212" y="1477615"/>
            <a:ext cx="1445261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5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URL</a:t>
            </a:r>
            <a:endParaRPr lang="ko-KR" altLang="en-US" dirty="0"/>
          </a:p>
        </p:txBody>
      </p:sp>
      <p:sp>
        <p:nvSpPr>
          <p:cNvPr id="44" name="오른쪽 화살표 43"/>
          <p:cNvSpPr/>
          <p:nvPr/>
        </p:nvSpPr>
        <p:spPr>
          <a:xfrm>
            <a:off x="8203318" y="1782200"/>
            <a:ext cx="973984" cy="3388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순서도: 대체 처리 45"/>
          <p:cNvSpPr/>
          <p:nvPr/>
        </p:nvSpPr>
        <p:spPr>
          <a:xfrm>
            <a:off x="9333765" y="1504685"/>
            <a:ext cx="1965377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500" b="1">
                <a:solidFill>
                  <a:srgbClr val="57513F"/>
                </a:solidFill>
                <a:latin typeface="Noto Sans KR Medium"/>
                <a:ea typeface="Noto Sans KR Medium"/>
              </a:rPr>
              <a:t>데이터 확인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8290" y="2462714"/>
            <a:ext cx="2815264" cy="4013032"/>
          </a:xfrm>
          <a:prstGeom prst="rect">
            <a:avLst/>
          </a:prstGeom>
        </p:spPr>
      </p:pic>
      <p:sp>
        <p:nvSpPr>
          <p:cNvPr id="50" name="순서도: 대체 처리 49"/>
          <p:cNvSpPr/>
          <p:nvPr/>
        </p:nvSpPr>
        <p:spPr>
          <a:xfrm>
            <a:off x="6096000" y="1519223"/>
            <a:ext cx="1965377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500" b="1">
                <a:solidFill>
                  <a:srgbClr val="57513F"/>
                </a:solidFill>
                <a:latin typeface="Noto Sans KR Medium"/>
                <a:ea typeface="Noto Sans KR Medium"/>
              </a:rPr>
              <a:t>데이터 분석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5191159" y="1715273"/>
            <a:ext cx="773458" cy="3388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10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512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987" y="797151"/>
            <a:ext cx="706475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네이버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지도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크롤링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과정 설명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11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3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987" y="797151"/>
            <a:ext cx="578555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Google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지도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크롤링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12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7210" b="46461"/>
          <a:stretch/>
        </p:blipFill>
        <p:spPr>
          <a:xfrm>
            <a:off x="808690" y="2428143"/>
            <a:ext cx="3090573" cy="1930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 flipH="1">
            <a:off x="772984" y="1516554"/>
            <a:ext cx="552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구글 지도 검색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리뷰페이지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URL 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 </a:t>
            </a:r>
          </a:p>
          <a:p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URL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 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추출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통합 </a:t>
            </a:r>
            <a:r>
              <a:rPr lang="ko-KR" altLang="en-US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</a:t>
            </a:r>
            <a:r>
              <a:rPr lang="en-US" altLang="ko-KR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DB</a:t>
            </a:r>
            <a:r>
              <a:rPr lang="ko-KR" altLang="en-US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임포트</a:t>
            </a:r>
            <a:endParaRPr lang="en-US" altLang="ko-KR" sz="14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66544" y="2246299"/>
            <a:ext cx="10910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57513F"/>
                </a:solidFill>
              </a:rPr>
              <a:t>CONTENT</a:t>
            </a:r>
            <a:endParaRPr lang="ko-KR" altLang="en-US" sz="1500" b="1" dirty="0">
              <a:solidFill>
                <a:srgbClr val="57513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57" y="4476628"/>
            <a:ext cx="5677692" cy="1810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b="13680"/>
          <a:stretch/>
        </p:blipFill>
        <p:spPr>
          <a:xfrm>
            <a:off x="7672978" y="797151"/>
            <a:ext cx="3054549" cy="5722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3429"/>
          <a:stretch/>
        </p:blipFill>
        <p:spPr>
          <a:xfrm>
            <a:off x="3933176" y="2407823"/>
            <a:ext cx="3090573" cy="1940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9912046" y="3869821"/>
            <a:ext cx="188628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doScrolldown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⬇</a:t>
            </a:r>
            <a:endParaRPr lang="en-US" altLang="ko-KR" dirty="0" smtClean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⬇</a:t>
            </a:r>
            <a:endParaRPr lang="ko-KR" altLang="en-US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4180" y="572356"/>
            <a:ext cx="5122985" cy="671268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카카오 맵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24" y="2246861"/>
            <a:ext cx="1641839" cy="41216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024" y="2246861"/>
            <a:ext cx="1872172" cy="1615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07" y="3871939"/>
            <a:ext cx="1872172" cy="25391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641" y="2246861"/>
            <a:ext cx="1729826" cy="39471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54" y="2246861"/>
            <a:ext cx="1703266" cy="41730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262" y="2246860"/>
            <a:ext cx="3050632" cy="3208743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1890858" y="1546096"/>
            <a:ext cx="203385" cy="24178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3709633" y="1546095"/>
            <a:ext cx="203385" cy="24178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5793223" y="1542842"/>
            <a:ext cx="203385" cy="24178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7874553" y="1543343"/>
            <a:ext cx="203385" cy="24178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9978784" y="1525891"/>
            <a:ext cx="203385" cy="24178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31" name="순서도: 대체 처리 30"/>
          <p:cNvSpPr/>
          <p:nvPr/>
        </p:nvSpPr>
        <p:spPr>
          <a:xfrm>
            <a:off x="195332" y="1396356"/>
            <a:ext cx="1632380" cy="559444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종목별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장소명</a:t>
            </a:r>
            <a:r>
              <a:rPr lang="ko-KR" altLang="en-US" sz="1400" b="1" dirty="0">
                <a:solidFill>
                  <a:schemeClr val="tx1"/>
                </a:solidFill>
              </a:rPr>
              <a:t> 추출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2" name="순서도: 대체 처리 31"/>
          <p:cNvSpPr/>
          <p:nvPr/>
        </p:nvSpPr>
        <p:spPr>
          <a:xfrm>
            <a:off x="2155793" y="1396356"/>
            <a:ext cx="1454684" cy="550653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장소명</a:t>
            </a:r>
            <a:r>
              <a:rPr lang="ko-KR" altLang="en-US" sz="1400" dirty="0" smtClean="0">
                <a:solidFill>
                  <a:schemeClr val="tx1"/>
                </a:solidFill>
              </a:rPr>
              <a:t> 입력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3" name="순서도: 대체 처리 32"/>
          <p:cNvSpPr/>
          <p:nvPr/>
        </p:nvSpPr>
        <p:spPr>
          <a:xfrm>
            <a:off x="4012174" y="1396356"/>
            <a:ext cx="1664262" cy="550653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상세 페이지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주소 추출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4" name="순서도: 대체 처리 33"/>
          <p:cNvSpPr/>
          <p:nvPr/>
        </p:nvSpPr>
        <p:spPr>
          <a:xfrm>
            <a:off x="6112654" y="1382474"/>
            <a:ext cx="1664262" cy="550653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상세 페이지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주소 입력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5" name="순서도: 대체 처리 34"/>
          <p:cNvSpPr/>
          <p:nvPr/>
        </p:nvSpPr>
        <p:spPr>
          <a:xfrm>
            <a:off x="8178613" y="1379608"/>
            <a:ext cx="1664262" cy="550653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업체 </a:t>
            </a:r>
            <a:r>
              <a:rPr lang="ko-KR" altLang="en-US" sz="1400" dirty="0" smtClean="0">
                <a:solidFill>
                  <a:schemeClr val="tx1"/>
                </a:solidFill>
              </a:rPr>
              <a:t>정보 및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후기 추출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36" name="순서도: 대체 처리 35"/>
          <p:cNvSpPr/>
          <p:nvPr/>
        </p:nvSpPr>
        <p:spPr>
          <a:xfrm>
            <a:off x="10318078" y="1396355"/>
            <a:ext cx="1664262" cy="550653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공통 형식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Csv</a:t>
            </a:r>
            <a:r>
              <a:rPr lang="ko-KR" altLang="en-US" sz="1400" dirty="0" smtClean="0">
                <a:solidFill>
                  <a:schemeClr val="tx1"/>
                </a:solidFill>
              </a:rPr>
              <a:t>파일로 저장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968172" y="2518536"/>
            <a:ext cx="714171" cy="2523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1. </a:t>
            </a:r>
            <a:r>
              <a:rPr lang="ko-KR" altLang="en-US" sz="1200" dirty="0" smtClean="0">
                <a:solidFill>
                  <a:schemeClr val="tx1"/>
                </a:solidFill>
              </a:rPr>
              <a:t>입력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1518" y="4443504"/>
            <a:ext cx="714171" cy="25238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</a:rPr>
              <a:t>클릭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7439916" y="3539599"/>
            <a:ext cx="1119176" cy="3288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</a:rPr>
              <a:t>업체 정보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454803" y="5233192"/>
            <a:ext cx="1119176" cy="3288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3. </a:t>
            </a:r>
            <a:r>
              <a:rPr lang="ko-KR" altLang="en-US" sz="1200" dirty="0" smtClean="0">
                <a:solidFill>
                  <a:schemeClr val="tx1"/>
                </a:solidFill>
              </a:rPr>
              <a:t>후기 정보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362497" y="6368473"/>
            <a:ext cx="1211482" cy="32888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1.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더보기</a:t>
            </a:r>
            <a:r>
              <a:rPr lang="ko-KR" altLang="en-US" sz="1200" dirty="0" smtClean="0">
                <a:solidFill>
                  <a:schemeClr val="tx1"/>
                </a:solidFill>
              </a:rPr>
              <a:t> 클릭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13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58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0967" y="499875"/>
            <a:ext cx="571342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제주돌래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 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&gt;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메인 페이지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14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6673" t="118" r="17364"/>
          <a:stretch/>
        </p:blipFill>
        <p:spPr>
          <a:xfrm>
            <a:off x="650630" y="1204546"/>
            <a:ext cx="7165731" cy="55303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59162" y="3213802"/>
            <a:ext cx="41300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오늘 날씨의 콘텐츠 </a:t>
            </a:r>
            <a:r>
              <a:rPr lang="en-US" altLang="ko-KR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날씨 태그에 해당하는 콘텐츠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8823" y="4388424"/>
            <a:ext cx="4168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관심사 추천 콘텐츠</a:t>
            </a:r>
            <a:r>
              <a:rPr lang="en-US" altLang="ko-KR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쿠키 정보 기반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AI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추천 시스템</a:t>
            </a:r>
            <a:endParaRPr lang="en-US" altLang="ko-KR" sz="2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Youtube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NaverBlog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검색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27249" y="994875"/>
            <a:ext cx="4130084" cy="58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검색창과</a:t>
            </a:r>
            <a:r>
              <a:rPr lang="ko-KR" altLang="en-US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카테고리 버튼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91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순서도: 대체 처리 3"/>
          <p:cNvSpPr/>
          <p:nvPr/>
        </p:nvSpPr>
        <p:spPr>
          <a:xfrm>
            <a:off x="1178172" y="452365"/>
            <a:ext cx="1987060" cy="272563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추천 알고리즘 시작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순서도: 데이터 4"/>
          <p:cNvSpPr/>
          <p:nvPr/>
        </p:nvSpPr>
        <p:spPr>
          <a:xfrm>
            <a:off x="1112953" y="3265159"/>
            <a:ext cx="2083775" cy="369278"/>
          </a:xfrm>
          <a:prstGeom prst="flowChartInputOutp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코드 번호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42664" y="4059271"/>
            <a:ext cx="1389183" cy="51874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코드의 태그 수집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중복 제외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4631" y="6038608"/>
            <a:ext cx="2044960" cy="39847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태그가 모두 있는 장소의 인덱스를 리스트로 저장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94181" y="6102980"/>
            <a:ext cx="2250105" cy="3165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리스트 내 인덱스 랜덤 초이스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62" y="1175779"/>
            <a:ext cx="1584081" cy="5275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쿠키를 통한 사용자 관심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분야 코드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순서도: 판단 2"/>
          <p:cNvSpPr/>
          <p:nvPr/>
        </p:nvSpPr>
        <p:spPr>
          <a:xfrm>
            <a:off x="852858" y="2128151"/>
            <a:ext cx="2637691" cy="69459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수집된 코드가 있는가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87251" y="5394951"/>
            <a:ext cx="1638305" cy="3715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 수치가 높은 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2~6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순위 장소 선정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3480270" y="5999185"/>
            <a:ext cx="2430342" cy="524111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리스트 원소가 한 개 이상인가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순서도: 데이터 12"/>
          <p:cNvSpPr/>
          <p:nvPr/>
        </p:nvSpPr>
        <p:spPr>
          <a:xfrm>
            <a:off x="8903661" y="6104691"/>
            <a:ext cx="2453065" cy="369278"/>
          </a:xfrm>
          <a:prstGeom prst="flowChartInputOutp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메트릭스에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해당 인덱스 입력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149856" y="2860375"/>
            <a:ext cx="2104298" cy="3715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 이름으로 블로그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유튜브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검색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55364" y="2092230"/>
            <a:ext cx="1893281" cy="3715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검색된 내용중 필요한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정보 추출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1775" y="2049001"/>
            <a:ext cx="1482235" cy="6785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기본 추천 풀에서 랜덤 초이스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68578" y="2115339"/>
            <a:ext cx="1661748" cy="6122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선택된 코드를 장소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이름으로 출력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171702" y="815316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165842" y="1774066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154122" y="2893620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146425" y="3709639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132496" y="4655454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107215" y="5638040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205520" y="6254164"/>
            <a:ext cx="19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995613" y="6275842"/>
            <a:ext cx="19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712424" y="6254164"/>
            <a:ext cx="19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0200529" y="5819467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0196122" y="5111010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10204915" y="4160909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10196122" y="3307661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10199812" y="2561978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0199812" y="1809178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0203476" y="1176666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695441" y="2893620"/>
            <a:ext cx="0" cy="289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587263" y="2449067"/>
            <a:ext cx="254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5585299" y="2388286"/>
            <a:ext cx="877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cxnSp>
      <p:cxnSp>
        <p:nvCxnSpPr>
          <p:cNvPr id="56" name="꺾인 연결선 55"/>
          <p:cNvCxnSpPr>
            <a:stCxn id="22" idx="3"/>
            <a:endCxn id="16" idx="1"/>
          </p:cNvCxnSpPr>
          <p:nvPr/>
        </p:nvCxnSpPr>
        <p:spPr>
          <a:xfrm>
            <a:off x="8230326" y="2421455"/>
            <a:ext cx="919530" cy="624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89287" y="2855989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yes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68306" y="595919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yes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15027" y="4098817"/>
            <a:ext cx="38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33022" y="2191576"/>
            <a:ext cx="38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3" name="순서도: 추출 62"/>
          <p:cNvSpPr/>
          <p:nvPr/>
        </p:nvSpPr>
        <p:spPr>
          <a:xfrm>
            <a:off x="8565685" y="4423729"/>
            <a:ext cx="3296044" cy="651586"/>
          </a:xfrm>
          <a:prstGeom prst="flowChartExtra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선정한 인덱스로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장소 코드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4" name="순서도: 추출 63"/>
          <p:cNvSpPr/>
          <p:nvPr/>
        </p:nvSpPr>
        <p:spPr>
          <a:xfrm>
            <a:off x="8642839" y="3624468"/>
            <a:ext cx="3112476" cy="518155"/>
          </a:xfrm>
          <a:prstGeom prst="flowChartExtra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 코드로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 이름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</a:t>
            </a:r>
          </a:p>
          <a:p>
            <a:pPr algn="ctr"/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5" name="순서도: 화면 표시 64"/>
          <p:cNvSpPr/>
          <p:nvPr/>
        </p:nvSpPr>
        <p:spPr>
          <a:xfrm>
            <a:off x="9315086" y="648035"/>
            <a:ext cx="1776780" cy="470743"/>
          </a:xfrm>
          <a:prstGeom prst="flowChartDisplay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화면에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출력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6" name="순서도: 다른 페이지 연결선 65"/>
          <p:cNvSpPr/>
          <p:nvPr/>
        </p:nvSpPr>
        <p:spPr>
          <a:xfrm>
            <a:off x="9442941" y="1452224"/>
            <a:ext cx="1529863" cy="289853"/>
          </a:xfrm>
          <a:prstGeom prst="flowChartOffpageConnec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HTML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정보 전송 </a:t>
            </a:r>
          </a:p>
        </p:txBody>
      </p:sp>
      <p:sp>
        <p:nvSpPr>
          <p:cNvPr id="67" name="순서도: 대조 66"/>
          <p:cNvSpPr/>
          <p:nvPr/>
        </p:nvSpPr>
        <p:spPr>
          <a:xfrm>
            <a:off x="736370" y="5027516"/>
            <a:ext cx="2784923" cy="527675"/>
          </a:xfrm>
          <a:prstGeom prst="flowChartCollat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장소의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태그와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수집된 태그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대조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725280" y="229069"/>
            <a:ext cx="4917559" cy="1386742"/>
          </a:xfrm>
          <a:prstGeom prst="round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Flask </a:t>
            </a:r>
            <a:r>
              <a:rPr lang="ko-KR" altLang="en-US" sz="32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 연동을 통한</a:t>
            </a:r>
            <a:r>
              <a:rPr lang="en-US" altLang="ko-KR" sz="32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sz="32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32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추천 알고리즘 순서도</a:t>
            </a:r>
            <a:endParaRPr lang="ko-KR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15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5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696857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상단 카테고리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&gt;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업체 목록 화면</a:t>
            </a:r>
            <a:endParaRPr lang="ko-KR" altLang="en-US" sz="4000" b="1" dirty="0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15489-F9A3-AE8A-0338-FAAC40A24F9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16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43" r="1112" b="2212"/>
          <a:stretch/>
        </p:blipFill>
        <p:spPr>
          <a:xfrm>
            <a:off x="899480" y="1005840"/>
            <a:ext cx="10557853" cy="56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758412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업체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목록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&gt;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관광지 세부 정보 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17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52" r="1029"/>
          <a:stretch/>
        </p:blipFill>
        <p:spPr>
          <a:xfrm>
            <a:off x="863600" y="1043406"/>
            <a:ext cx="10312400" cy="56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77139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업체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목록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&gt;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업체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정보 및 후기 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18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49" r="1257"/>
          <a:stretch/>
        </p:blipFill>
        <p:spPr>
          <a:xfrm>
            <a:off x="888907" y="1003346"/>
            <a:ext cx="10378533" cy="572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855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빅데이터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정보 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22F2-0260-D50F-C9FC-0B8B31ED549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 smtClean="0">
                <a:solidFill>
                  <a:srgbClr val="A19891"/>
                </a:solidFill>
                <a:ea typeface="Noto Sans KR Medium"/>
              </a:rPr>
              <a:t>1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9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744" t="430" r="5574" b="13379"/>
          <a:stretch/>
        </p:blipFill>
        <p:spPr>
          <a:xfrm>
            <a:off x="746667" y="1024934"/>
            <a:ext cx="10668000" cy="5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910D5-2EE9-58BE-F2C6-0E2A55E8EDEC}"/>
              </a:ext>
            </a:extLst>
          </p:cNvPr>
          <p:cNvSpPr txBox="1"/>
          <p:nvPr/>
        </p:nvSpPr>
        <p:spPr>
          <a:xfrm>
            <a:off x="2314216" y="1372356"/>
            <a:ext cx="5379674" cy="5224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팀원 소개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프로젝트 소개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타임 테이블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페르소나 분석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기초 데이터 수집</a:t>
            </a: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업무 과정 소개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페이지 소개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프로젝트 시연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프로젝트 향후 과제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질의 응답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소감</a:t>
            </a:r>
            <a:endParaRPr lang="ko-KR" altLang="en-US" sz="16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DA7DE-CF78-5F5C-7D2A-3A6147EDF1DB}"/>
              </a:ext>
            </a:extLst>
          </p:cNvPr>
          <p:cNvSpPr txBox="1"/>
          <p:nvPr/>
        </p:nvSpPr>
        <p:spPr>
          <a:xfrm>
            <a:off x="6232325" y="1372355"/>
            <a:ext cx="3193904" cy="5224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3p</a:t>
            </a: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4-7p</a:t>
            </a:r>
            <a:endParaRPr lang="ko-KR" sz="1600" b="1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</a:t>
            </a: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9p</a:t>
            </a:r>
            <a:endParaRPr lang="en-US" altLang="ko-KR" sz="1600" b="1" dirty="0" smtClean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-13p</a:t>
            </a:r>
            <a:endParaRPr lang="en-US" altLang="ko-KR" sz="1600" b="1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14-21p</a:t>
            </a:r>
            <a:endParaRPr lang="en-US" altLang="ko-KR" sz="1600" b="1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22</a:t>
            </a: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  <a:endParaRPr lang="en-US" altLang="ko-KR" sz="1600" b="1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23</a:t>
            </a: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24p</a:t>
            </a:r>
          </a:p>
          <a:p>
            <a:pPr algn="r">
              <a:lnSpc>
                <a:spcPct val="200000"/>
              </a:lnSpc>
            </a:pPr>
            <a:r>
              <a:rPr lang="en-US" altLang="ko-KR" sz="1600" b="1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25p</a:t>
            </a:r>
            <a:endParaRPr lang="en-US" altLang="ko-KR" sz="1600" b="1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892A-F0FB-3C05-23F1-145587FFD935}"/>
              </a:ext>
            </a:extLst>
          </p:cNvPr>
          <p:cNvSpPr txBox="1"/>
          <p:nvPr/>
        </p:nvSpPr>
        <p:spPr>
          <a:xfrm>
            <a:off x="808690" y="611717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목차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8B5D136E-0BFD-4EFA-EF5D-D9DE8F92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44" y="663679"/>
            <a:ext cx="758457" cy="7761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8BEF6-406C-48CC-B103-6C49D89C3684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02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771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빅데이터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</a:t>
            </a:r>
            <a:r>
              <a:rPr lang="en-US" altLang="ko-KR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DashBoard</a:t>
            </a:r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019CD-5931-1955-C726-0ED11F9EAF5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20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063" t="8022" r="5759" b="10526"/>
          <a:stretch/>
        </p:blipFill>
        <p:spPr>
          <a:xfrm>
            <a:off x="629919" y="1118310"/>
            <a:ext cx="10921193" cy="56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109" y="125928"/>
            <a:ext cx="4786201" cy="283442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3000"/>
              </p:ext>
            </p:extLst>
          </p:nvPr>
        </p:nvGraphicFramePr>
        <p:xfrm>
          <a:off x="7192108" y="3176580"/>
          <a:ext cx="4786201" cy="16834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6346">
                  <a:extLst>
                    <a:ext uri="{9D8B030D-6E8A-4147-A177-3AD203B41FA5}">
                      <a16:colId xmlns:a16="http://schemas.microsoft.com/office/drawing/2014/main" val="3540762289"/>
                    </a:ext>
                  </a:extLst>
                </a:gridCol>
                <a:gridCol w="3179855">
                  <a:extLst>
                    <a:ext uri="{9D8B030D-6E8A-4147-A177-3AD203B41FA5}">
                      <a16:colId xmlns:a16="http://schemas.microsoft.com/office/drawing/2014/main" val="3143560265"/>
                    </a:ext>
                  </a:extLst>
                </a:gridCol>
              </a:tblGrid>
              <a:tr h="440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기본 데이터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2001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~ 2022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월단위</a:t>
                      </a:r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제주도 방문자수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55044"/>
                  </a:ext>
                </a:extLst>
              </a:tr>
              <a:tr h="2875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Y</a:t>
                      </a:r>
                      <a:r>
                        <a:rPr lang="ko-KR" altLang="en-US" sz="1200" dirty="0" smtClean="0"/>
                        <a:t>축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방문자 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단위 </a:t>
                      </a:r>
                      <a:r>
                        <a:rPr lang="en-US" altLang="ko-KR" sz="1200" dirty="0" smtClean="0"/>
                        <a:t>1000</a:t>
                      </a:r>
                      <a:r>
                        <a:rPr lang="ko-KR" altLang="en-US" sz="1200" dirty="0" smtClean="0"/>
                        <a:t>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4592"/>
                  </a:ext>
                </a:extLst>
              </a:tr>
              <a:tr h="297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</a:t>
                      </a:r>
                      <a:r>
                        <a:rPr lang="ko-KR" altLang="en-US" sz="1200" dirty="0" smtClean="0"/>
                        <a:t>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연도 및 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63704"/>
                  </a:ext>
                </a:extLst>
              </a:tr>
              <a:tr h="3094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Actual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Y (</a:t>
                      </a:r>
                      <a:r>
                        <a:rPr lang="ko-KR" altLang="en-US" sz="1200" dirty="0" smtClean="0"/>
                        <a:t>까만 점</a:t>
                      </a:r>
                      <a:r>
                        <a:rPr lang="en-US" altLang="ko-KR" sz="1200" dirty="0" smtClean="0"/>
                        <a:t>)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방문자수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93594"/>
                  </a:ext>
                </a:extLst>
              </a:tr>
              <a:tr h="3319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Yhat1 (</a:t>
                      </a:r>
                      <a:r>
                        <a:rPr lang="ko-KR" altLang="en-US" sz="1200" dirty="0" smtClean="0"/>
                        <a:t>파란 선</a:t>
                      </a:r>
                      <a:r>
                        <a:rPr lang="en-US" altLang="ko-KR" sz="1200" dirty="0" smtClean="0"/>
                        <a:t>)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머신러닝을</a:t>
                      </a:r>
                      <a:r>
                        <a:rPr lang="ko-KR" altLang="en-US" sz="1200" dirty="0" smtClean="0"/>
                        <a:t> 통한 </a:t>
                      </a:r>
                      <a:r>
                        <a:rPr lang="ko-KR" altLang="en-US" sz="1200" dirty="0" err="1" smtClean="0"/>
                        <a:t>예측치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9132"/>
                  </a:ext>
                </a:extLst>
              </a:tr>
            </a:tbl>
          </a:graphicData>
        </a:graphic>
      </p:graphicFrame>
      <p:sp>
        <p:nvSpPr>
          <p:cNvPr id="9" name="순서도: 대체 처리 8"/>
          <p:cNvSpPr/>
          <p:nvPr/>
        </p:nvSpPr>
        <p:spPr>
          <a:xfrm>
            <a:off x="319452" y="5187523"/>
            <a:ext cx="1799494" cy="567102"/>
          </a:xfrm>
          <a:prstGeom prst="flowChartAlternate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시작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순서도: 데이터 9"/>
          <p:cNvSpPr/>
          <p:nvPr/>
        </p:nvSpPr>
        <p:spPr>
          <a:xfrm>
            <a:off x="4184612" y="5268125"/>
            <a:ext cx="2350473" cy="486500"/>
          </a:xfrm>
          <a:prstGeom prst="flowChartInputOutp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 입력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11815" y="5227220"/>
            <a:ext cx="1635367" cy="5757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트레이닝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09088" y="5225690"/>
            <a:ext cx="1635367" cy="5684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 예측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11415" y="5204413"/>
            <a:ext cx="1566895" cy="56996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테스트데이터 예측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48512" y="6035983"/>
            <a:ext cx="1635367" cy="5787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미래 예상치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종류 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45827" y="6035983"/>
            <a:ext cx="1789894" cy="5758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월의 평균값 계산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20313" y="6035983"/>
            <a:ext cx="1624702" cy="5758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데이터프레임 대입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순서도: 문서 4"/>
          <p:cNvSpPr/>
          <p:nvPr/>
        </p:nvSpPr>
        <p:spPr>
          <a:xfrm>
            <a:off x="337034" y="6018399"/>
            <a:ext cx="1704798" cy="575832"/>
          </a:xfrm>
          <a:prstGeom prst="flowChart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그래프로 출력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215138" y="5405233"/>
            <a:ext cx="152398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134789" y="5405233"/>
            <a:ext cx="152398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407197" y="5405233"/>
            <a:ext cx="152398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8300193" y="5405233"/>
            <a:ext cx="152398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0197745" y="5405233"/>
            <a:ext cx="152398" cy="2286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11085764" y="5842488"/>
            <a:ext cx="193433" cy="15392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왼쪽 화살표 28"/>
          <p:cNvSpPr/>
          <p:nvPr/>
        </p:nvSpPr>
        <p:spPr>
          <a:xfrm>
            <a:off x="5910432" y="6176661"/>
            <a:ext cx="152393" cy="21980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왼쪽 화살표 30"/>
          <p:cNvSpPr/>
          <p:nvPr/>
        </p:nvSpPr>
        <p:spPr>
          <a:xfrm>
            <a:off x="3988256" y="6196411"/>
            <a:ext cx="152393" cy="21980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왼쪽 화살표 31"/>
          <p:cNvSpPr/>
          <p:nvPr/>
        </p:nvSpPr>
        <p:spPr>
          <a:xfrm>
            <a:off x="2077000" y="6176661"/>
            <a:ext cx="152393" cy="21980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180159" y="6041848"/>
            <a:ext cx="1635367" cy="5787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가장 적합한 모델 선정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8004195" y="6176661"/>
            <a:ext cx="152393" cy="21980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순서도: 다른 페이지 연결선 34"/>
          <p:cNvSpPr/>
          <p:nvPr/>
        </p:nvSpPr>
        <p:spPr>
          <a:xfrm>
            <a:off x="2283550" y="6018399"/>
            <a:ext cx="1653556" cy="668728"/>
          </a:xfrm>
          <a:prstGeom prst="flowChartOffpageConnec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시각화 데이터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6" name="왼쪽 화살표 35"/>
          <p:cNvSpPr/>
          <p:nvPr/>
        </p:nvSpPr>
        <p:spPr>
          <a:xfrm>
            <a:off x="9954490" y="6213995"/>
            <a:ext cx="152393" cy="219808"/>
          </a:xfrm>
          <a:prstGeom prst="lef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순서도: 처리 36"/>
          <p:cNvSpPr/>
          <p:nvPr/>
        </p:nvSpPr>
        <p:spPr>
          <a:xfrm>
            <a:off x="2451050" y="5187523"/>
            <a:ext cx="1587954" cy="569967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대상 데이터 전처리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9452" y="125928"/>
            <a:ext cx="6650825" cy="737757"/>
          </a:xfrm>
          <a:prstGeom prst="roundRect">
            <a:avLst/>
          </a:prstGeom>
          <a:solidFill>
            <a:schemeClr val="accent3">
              <a:alpha val="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rgbClr val="57513F"/>
                </a:solidFill>
                <a:ea typeface="Noto Sans KR Medium" panose="020B0600000000000000" pitchFamily="34" charset="-127"/>
              </a:rPr>
              <a:t>시계열</a:t>
            </a:r>
            <a:r>
              <a:rPr lang="ko-KR" altLang="en-US" sz="3200" dirty="0">
                <a:solidFill>
                  <a:srgbClr val="57513F"/>
                </a:solidFill>
                <a:ea typeface="Noto Sans KR Medium" panose="020B0600000000000000" pitchFamily="34" charset="-127"/>
              </a:rPr>
              <a:t> 분석 과정 설명</a:t>
            </a:r>
            <a:endParaRPr lang="ko-KR" altLang="en-US" sz="32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9452" y="915187"/>
            <a:ext cx="6650825" cy="1815690"/>
          </a:xfrm>
          <a:prstGeom prst="roundRect">
            <a:avLst/>
          </a:prstGeom>
          <a:gradFill>
            <a:gsLst>
              <a:gs pos="0">
                <a:schemeClr val="accent3">
                  <a:lumMod val="110000"/>
                  <a:satMod val="105000"/>
                  <a:tint val="67000"/>
                </a:schemeClr>
              </a:gs>
              <a:gs pos="50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200"/>
              </a:lnSpc>
            </a:pPr>
            <a:r>
              <a:rPr lang="ko-KR" altLang="en-US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학습 데이터   </a:t>
            </a:r>
            <a:r>
              <a:rPr lang="ko-KR" altLang="en-US" sz="1600" dirty="0" smtClean="0">
                <a:solidFill>
                  <a:srgbClr val="57513F"/>
                </a:solidFill>
                <a:ea typeface="Noto Sans KR Medium" panose="020B0600000000000000" pitchFamily="34" charset="-127"/>
              </a:rPr>
              <a:t> </a:t>
            </a:r>
            <a:r>
              <a:rPr lang="en-US" altLang="ko-KR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:  </a:t>
            </a:r>
            <a:r>
              <a:rPr lang="en-US" altLang="ko-KR" sz="1600" dirty="0" smtClean="0">
                <a:solidFill>
                  <a:srgbClr val="57513F"/>
                </a:solidFill>
                <a:ea typeface="Noto Sans KR Medium" panose="020B0600000000000000" pitchFamily="34" charset="-127"/>
              </a:rPr>
              <a:t>2001</a:t>
            </a:r>
            <a:r>
              <a:rPr lang="ko-KR" altLang="en-US" sz="1600" dirty="0" smtClean="0">
                <a:solidFill>
                  <a:srgbClr val="57513F"/>
                </a:solidFill>
                <a:ea typeface="Noto Sans KR Medium" panose="020B0600000000000000" pitchFamily="34" charset="-127"/>
              </a:rPr>
              <a:t>년 </a:t>
            </a:r>
            <a:r>
              <a:rPr lang="en-US" altLang="ko-KR" sz="1600" dirty="0" smtClean="0">
                <a:solidFill>
                  <a:srgbClr val="57513F"/>
                </a:solidFill>
                <a:ea typeface="Noto Sans KR Medium" panose="020B0600000000000000" pitchFamily="34" charset="-127"/>
              </a:rPr>
              <a:t>1</a:t>
            </a:r>
            <a:r>
              <a:rPr lang="ko-KR" altLang="en-US" sz="1600" dirty="0" smtClean="0">
                <a:solidFill>
                  <a:srgbClr val="57513F"/>
                </a:solidFill>
                <a:ea typeface="Noto Sans KR Medium" panose="020B0600000000000000" pitchFamily="34" charset="-127"/>
              </a:rPr>
              <a:t>월 </a:t>
            </a:r>
            <a:r>
              <a:rPr lang="en-US" altLang="ko-KR" sz="1600" dirty="0" smtClean="0">
                <a:solidFill>
                  <a:srgbClr val="57513F"/>
                </a:solidFill>
                <a:ea typeface="Noto Sans KR Medium" panose="020B0600000000000000" pitchFamily="34" charset="-127"/>
              </a:rPr>
              <a:t>~ 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2021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12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월 방문자 수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ko-KR" altLang="en-US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테스트 데이터 </a:t>
            </a:r>
            <a:r>
              <a:rPr lang="en-US" altLang="ko-KR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: 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2022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1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월 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~ 2022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11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월  방문자 수</a:t>
            </a:r>
            <a:endParaRPr lang="en-US" altLang="ko-KR" sz="1600" dirty="0">
              <a:solidFill>
                <a:srgbClr val="57513F"/>
              </a:solidFill>
              <a:ea typeface="Noto Sans KR Medium" panose="020B06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ko-KR" altLang="en-US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사용 </a:t>
            </a:r>
            <a:r>
              <a:rPr lang="ko-KR" altLang="en-US" sz="1600" dirty="0" err="1">
                <a:solidFill>
                  <a:srgbClr val="57513F"/>
                </a:solidFill>
                <a:ea typeface="Noto Sans KR Medium" panose="020B0600000000000000" pitchFamily="34" charset="-127"/>
              </a:rPr>
              <a:t>머신러닝</a:t>
            </a:r>
            <a:r>
              <a:rPr lang="ko-KR" altLang="en-US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 모델 </a:t>
            </a:r>
            <a:r>
              <a:rPr lang="en-US" altLang="ko-KR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: </a:t>
            </a:r>
            <a:r>
              <a:rPr lang="en-US" altLang="ko-KR" sz="1600" dirty="0" err="1">
                <a:solidFill>
                  <a:srgbClr val="57513F"/>
                </a:solidFill>
                <a:ea typeface="Noto Sans KR Light" panose="020B0300000000000000" pitchFamily="34" charset="-127"/>
              </a:rPr>
              <a:t>NeuralProphet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ko-KR" altLang="en-US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설정 옵션 </a:t>
            </a:r>
            <a:r>
              <a:rPr lang="en-US" altLang="ko-KR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: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연간 계절성 설정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,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학습 횟수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75,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배치 사이즈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:110,</a:t>
            </a:r>
          </a:p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     </a:t>
            </a:r>
            <a:r>
              <a:rPr lang="ko-KR" altLang="en-US" sz="1600" dirty="0" err="1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은닉층에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대한 차원 수 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1,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트렌드 변화 포인트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1, </a:t>
            </a:r>
          </a:p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     </a:t>
            </a:r>
            <a:r>
              <a:rPr lang="ko-KR" altLang="en-US" sz="1600" dirty="0" err="1" smtClean="0">
                <a:solidFill>
                  <a:srgbClr val="57513F"/>
                </a:solidFill>
                <a:ea typeface="Noto Sans KR Light" panose="020B0300000000000000" pitchFamily="34" charset="-127"/>
              </a:rPr>
              <a:t>학습률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0.1,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예측시간단계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10,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예측 단위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1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19452" y="2782379"/>
            <a:ext cx="6650825" cy="234252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과정</a:t>
            </a:r>
            <a:r>
              <a:rPr lang="en-US" altLang="ko-KR" sz="1600" dirty="0">
                <a:solidFill>
                  <a:srgbClr val="57513F"/>
                </a:solidFill>
                <a:ea typeface="Noto Sans KR Medium" panose="020B0600000000000000" pitchFamily="34" charset="-127"/>
              </a:rPr>
              <a:t>: 	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학습데이터로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학습 후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학습 데이터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패턴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예측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테스트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데이터로 예측 후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가장 적합한 모델 선정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선정된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모델에서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미래 예상치 도출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미래 예상치는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2022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월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~2022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12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월을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Yhat1,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	2022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3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월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~2023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1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월을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Yhat2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와 같이 </a:t>
            </a: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10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개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예상치      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예상된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같은 월의 평균 값으로 예상치를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통합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예상치를 데이터프레임에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대입</a:t>
            </a:r>
            <a:endParaRPr lang="en-US" altLang="ko-KR" sz="1600" dirty="0" smtClean="0">
              <a:solidFill>
                <a:srgbClr val="57513F"/>
              </a:solidFill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         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시각화 데이터를 </a:t>
            </a:r>
            <a:r>
              <a:rPr lang="ko-KR" altLang="en-US" sz="1600" dirty="0" smtClean="0">
                <a:solidFill>
                  <a:srgbClr val="57513F"/>
                </a:solidFill>
                <a:ea typeface="Noto Sans KR Light" panose="020B0300000000000000" pitchFamily="34" charset="-127"/>
              </a:rPr>
              <a:t>그래프로 </a:t>
            </a:r>
            <a:r>
              <a:rPr lang="ko-KR" altLang="en-US" sz="1600" dirty="0">
                <a:solidFill>
                  <a:srgbClr val="57513F"/>
                </a:solidFill>
                <a:ea typeface="Noto Sans KR Light" panose="020B0300000000000000" pitchFamily="34" charset="-127"/>
              </a:rPr>
              <a:t>표현</a:t>
            </a:r>
            <a:endParaRPr lang="en-US" altLang="ko-KR" sz="1600" dirty="0">
              <a:solidFill>
                <a:srgbClr val="57513F"/>
              </a:solidFill>
              <a:ea typeface="Noto Sans KR Light" panose="020B03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21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81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/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  <a:p>
            <a:pPr algn="r">
              <a:defRPr/>
            </a:pPr>
            <a:r>
              <a:rPr lang="ko-KR" altLang="en-US" sz="5400" b="1">
                <a:solidFill>
                  <a:srgbClr val="57513f"/>
                </a:solidFill>
                <a:latin typeface="Noto Sans KR Medium"/>
                <a:ea typeface="Noto Sans KR Medium"/>
              </a:rPr>
              <a:t>프로젝트 시연</a:t>
            </a: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altLang="ko-KR" sz="1200" b="1">
                <a:solidFill>
                  <a:srgbClr val="a19891"/>
                </a:solidFill>
                <a:ea typeface="Noto Sans KR Medium"/>
              </a:rPr>
              <a:t>22</a:t>
            </a:r>
            <a:endParaRPr lang="en-US" altLang="ko-KR" sz="1200" b="1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880" t="-390" r="450" b="390"/>
          <a:stretch>
            <a:fillRect/>
          </a:stretch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7887" y="2083982"/>
            <a:ext cx="917946" cy="9179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1185" y="3134653"/>
            <a:ext cx="3707367" cy="4542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>
                <a:solidFill>
                  <a:srgbClr val="57513f"/>
                </a:solidFill>
                <a:latin typeface="Noto Sans KR Light"/>
                <a:ea typeface="Noto Sans KR Light"/>
              </a:rPr>
              <a:t>실제 제작된 페이지를 시연합니다.</a:t>
            </a:r>
            <a:endParaRPr lang="ko-KR" altLang="en-US">
              <a:solidFill>
                <a:srgbClr val="57513f"/>
              </a:solidFill>
              <a:latin typeface="Noto Sans KR Light"/>
              <a:ea typeface="Noto Sans KR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23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689" y="1657444"/>
            <a:ext cx="10514984" cy="4016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여행 코스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사용자가 지도상에 지정한 장소 간에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경로를 그리는 기능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확대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 제주도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진입 교통수단인 비행기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배 정보로 종목 확대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R" sz="1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여행지 </a:t>
            </a:r>
            <a:r>
              <a:rPr lang="ko-KR" altLang="ko-KR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확대</a:t>
            </a:r>
            <a:r>
              <a:rPr lang="ko-KR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외의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여행지로</a:t>
            </a:r>
            <a:r>
              <a:rPr lang="ko-KR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확대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예약 기능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종목별 예약사이트와 연계하여 해당 방문 장소 예약 페이지로 링크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경비 예상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사용자가 선택한 방문 장소와 상품 등의 가격정보등을 계산하여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FFA1E-6B63-50B8-FB6C-4EF434F5E52D}"/>
              </a:ext>
            </a:extLst>
          </p:cNvPr>
          <p:cNvSpPr txBox="1"/>
          <p:nvPr/>
        </p:nvSpPr>
        <p:spPr>
          <a:xfrm>
            <a:off x="808690" y="796442"/>
            <a:ext cx="420018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향후과제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pic>
        <p:nvPicPr>
          <p:cNvPr id="6" name="그림 11">
            <a:extLst>
              <a:ext uri="{FF2B5EF4-FFF2-40B4-BE49-F238E27FC236}">
                <a16:creationId xmlns:a16="http://schemas.microsoft.com/office/drawing/2014/main" id="{B7FE317B-974C-EFB1-526E-5B948F60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44" y="696351"/>
            <a:ext cx="660991" cy="6609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9FC57-9E69-0AD9-091A-24EB6A2AE497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0118" y="3019355"/>
            <a:ext cx="732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이동수단 종목에서 렌터카 이외에도 전동 </a:t>
            </a:r>
            <a:r>
              <a:rPr lang="ko-KR" altLang="en-US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킥보드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바이크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자전거 등 종목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확대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0118" y="54577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예상되는 나만의 여행코스 소요 금액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표시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7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95782" y="3134653"/>
            <a:ext cx="3192770" cy="4542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>
                <a:solidFill>
                  <a:srgbClr val="57513f"/>
                </a:solidFill>
                <a:latin typeface="Noto Sans KR Light"/>
                <a:ea typeface="Noto Sans KR Light"/>
              </a:rPr>
              <a:t>궁금하신 점을 질문해 주세요.</a:t>
            </a:r>
            <a:endParaRPr lang="ko-KR" altLang="en-US">
              <a:solidFill>
                <a:srgbClr val="57513f"/>
              </a:solidFill>
              <a:latin typeface="Noto Sans KR Light"/>
              <a:ea typeface="Noto Sans KR Light"/>
            </a:endParaRPr>
          </a:p>
        </p:txBody>
      </p:sp>
      <p:sp>
        <p:nvSpPr>
          <p:cNvPr id="6" name="제목 1"/>
          <p:cNvSpPr txBox="1"/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  <a:p>
            <a:pPr algn="r">
              <a:defRPr/>
            </a:pPr>
            <a:r>
              <a:rPr lang="ko-KR" altLang="en-US" sz="5400" b="1">
                <a:solidFill>
                  <a:srgbClr val="57513f"/>
                </a:solidFill>
                <a:latin typeface="Noto Sans KR Medium"/>
                <a:ea typeface="Noto Sans KR Medium"/>
              </a:rPr>
              <a:t>질의응답</a:t>
            </a: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altLang="ko-KR" sz="1200" b="1">
                <a:solidFill>
                  <a:srgbClr val="a19891"/>
                </a:solidFill>
                <a:ea typeface="Noto Sans KR Medium"/>
              </a:rPr>
              <a:t>24</a:t>
            </a:r>
            <a:endParaRPr lang="en-US" altLang="ko-KR" sz="1200" b="1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880" t="-390" r="450" b="390"/>
          <a:stretch>
            <a:fillRect/>
          </a:stretch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2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0140" y="1968797"/>
            <a:ext cx="1015410" cy="10154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3ca4f3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9298849" y="259597"/>
            <a:ext cx="2754606" cy="1535053"/>
          </a:xfrm>
          <a:prstGeom prst="rect">
            <a:avLst/>
          </a:prstGeom>
        </p:spPr>
        <p:txBody>
          <a:bodyPr lIns="91440" tIns="45720" rIns="91440" bIns="45720" anchor="t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  <a:p>
            <a:pPr algn="r">
              <a:defRPr/>
            </a:pPr>
            <a:r>
              <a:rPr lang="ko-KR" altLang="en-US" sz="5400" b="1">
                <a:solidFill>
                  <a:srgbClr val="57513f"/>
                </a:solidFill>
                <a:latin typeface="Noto Sans KR Medium"/>
                <a:ea typeface="Noto Sans KR Medium"/>
              </a:rPr>
              <a:t>소감</a:t>
            </a: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r>
              <a:rPr lang="en-US" altLang="ko-KR" sz="1200" b="1">
                <a:solidFill>
                  <a:srgbClr val="a19891"/>
                </a:solidFill>
                <a:ea typeface="Noto Sans KR Medium"/>
              </a:rPr>
              <a:t>25</a:t>
            </a:r>
            <a:endParaRPr lang="en-US" altLang="ko-KR" sz="1200" b="1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880" t="-390" r="450" b="390"/>
          <a:stretch>
            <a:fillRect/>
          </a:stretch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1438" y="1332985"/>
            <a:ext cx="7187951" cy="1455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하루하루 계획한 스케줄을 정신없이 소화해가며 지낸 </a:t>
            </a:r>
            <a:r>
              <a:rPr lang="en-US" altLang="ko-KR"/>
              <a:t>3</a:t>
            </a:r>
            <a:r>
              <a:rPr lang="ko-KR" altLang="en-US"/>
              <a:t>주간이었습니다</a:t>
            </a:r>
            <a:r>
              <a:rPr lang="en-US" altLang="ko-KR"/>
              <a:t>. </a:t>
            </a:r>
            <a:r>
              <a:rPr lang="ko-KR" altLang="en-US"/>
              <a:t>계획도 관리도 완벽하지 못한 리더였지만 각자 역할을 해준 팀원들 덕분에 어찌어찌 결과물을 낼 수 있었습니다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빅데이터는 빅해서 </a:t>
            </a: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01067" y="1303514"/>
            <a:ext cx="873125" cy="87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  <a:p>
            <a:pPr algn="r">
              <a:defRPr/>
            </a:pPr>
            <a:r>
              <a:rPr lang="ko-KR" altLang="en-US" sz="5400" b="1">
                <a:solidFill>
                  <a:srgbClr val="57513f"/>
                </a:solidFill>
                <a:latin typeface="Noto Sans KR Medium"/>
                <a:ea typeface="Noto Sans KR Medium"/>
              </a:rPr>
              <a:t>Fin.</a:t>
            </a:r>
            <a:endParaRPr lang="ko-KR" altLang="en-US" sz="5400" b="1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-1050" t="-220" r="1050" b="13280"/>
          <a:stretch>
            <a:fillRect/>
          </a:stretch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7418596" y="3134653"/>
            <a:ext cx="4069956" cy="46262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>
                <a:solidFill>
                  <a:srgbClr val="57513f"/>
                </a:solidFill>
                <a:latin typeface="Noto Sans KR Light"/>
                <a:ea typeface="Noto Sans KR Light"/>
              </a:rPr>
              <a:t>발표를 마칩니다.</a:t>
            </a:r>
            <a:endParaRPr lang="ko-KR" altLang="en-US">
              <a:solidFill>
                <a:srgbClr val="57513f"/>
              </a:solidFill>
              <a:latin typeface="Noto Sans KR Light"/>
              <a:ea typeface="Noto Sans KR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0880" t="-390" r="450" b="390"/>
          <a:stretch>
            <a:fillRect/>
          </a:stretch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59310"/>
          <a:stretch>
            <a:fillRect/>
          </a:stretch>
        </p:blipFill>
        <p:spPr>
          <a:xfrm>
            <a:off x="2681655" y="1581108"/>
            <a:ext cx="843550" cy="1219432"/>
          </a:xfrm>
          <a:prstGeom prst="rect">
            <a:avLst/>
          </a:prstGeom>
        </p:spPr>
      </p:pic>
      <p:pic>
        <p:nvPicPr>
          <p:cNvPr id="2" name="그림 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25927" y="1933353"/>
            <a:ext cx="944527" cy="94452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3ca4f3"/>
              </a:solidFill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25734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10845" y="2256691"/>
            <a:ext cx="100088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양석훈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팀장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카카오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시계열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분석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Flask 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서버연동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추천 알고리즘</a:t>
            </a:r>
            <a:endParaRPr lang="en-US" altLang="ko-KR" sz="2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문성준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테크리더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웹 개발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(back &amp; front) /  DB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설계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코드리뷰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김지혜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팀원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네이버 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시계열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분석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Flask 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서버연동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OpenAPI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수집</a:t>
            </a:r>
            <a:endParaRPr lang="en-US" altLang="ko-KR" sz="2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송지예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팀원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 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구글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 DB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설계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웹 개발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(back &amp; front) 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한권제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팀원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네이버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OpenAPI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수집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Data Preprocessing</a:t>
            </a:r>
            <a:endParaRPr lang="en-US" altLang="ko-KR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BF2B08A1-FC12-87BD-6CDB-7577504B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2" y="701750"/>
            <a:ext cx="616689" cy="6344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63479-71D1-0C27-8773-3D2F6F2E8DE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75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E600BBA-6E53-36BA-6D52-D3BC73F06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97399"/>
              </p:ext>
            </p:extLst>
          </p:nvPr>
        </p:nvGraphicFramePr>
        <p:xfrm>
          <a:off x="746898" y="1122328"/>
          <a:ext cx="10628076" cy="55454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57019">
                  <a:extLst>
                    <a:ext uri="{9D8B030D-6E8A-4147-A177-3AD203B41FA5}">
                      <a16:colId xmlns:a16="http://schemas.microsoft.com/office/drawing/2014/main" val="3534710522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423957512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125993776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747521091"/>
                    </a:ext>
                  </a:extLst>
                </a:gridCol>
              </a:tblGrid>
              <a:tr h="2020003">
                <a:tc rowSpan="2"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400" b="0" dirty="0" err="1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Back-end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Python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Pandas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Java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2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Spring</a:t>
                      </a:r>
                      <a:r>
                        <a:rPr 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Boot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Spring</a:t>
                      </a:r>
                      <a:r>
                        <a:rPr 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2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Jpa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QueryDsl</a:t>
                      </a:r>
                      <a:r>
                        <a:rPr lang="ko-KR" altLang="en-US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 </a:t>
                      </a:r>
                      <a:endParaRPr lang="en-US" altLang="ko-KR" sz="12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SQL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ko-KR" sz="12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Beautiful</a:t>
                      </a:r>
                      <a:r>
                        <a:rPr lang="ko-KR" altLang="ko-KR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Soup</a:t>
                      </a:r>
                      <a:endParaRPr lang="ko-KR" altLang="en-US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ko-KR" sz="12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Selenium</a:t>
                      </a:r>
                      <a:r>
                        <a:rPr lang="ko-KR" altLang="en-US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 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Flask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Okt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TfidfVectorizer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cosine_similarity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NeuralProphet</a:t>
                      </a:r>
                      <a:endParaRPr lang="en-US" altLang="ko-KR" sz="1200" b="0" dirty="0" smtClean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err="1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Front-end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Java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Script</a:t>
                      </a:r>
                      <a:endParaRPr lang="ko-KR" altLang="en-US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JQuery</a:t>
                      </a:r>
                      <a:endParaRPr lang="ko-KR" altLang="en-US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vue.js</a:t>
                      </a:r>
                      <a:endParaRPr lang="en-US" altLang="ko-KR" sz="18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Matplotlib</a:t>
                      </a:r>
                      <a:endParaRPr lang="en-US" altLang="ko-KR" sz="18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Kakao</a:t>
                      </a:r>
                      <a:r>
                        <a:rPr lang="ko-KR" altLang="en-US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지도</a:t>
                      </a:r>
                      <a:endParaRPr lang="ko-KR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06415"/>
                  </a:ext>
                </a:extLst>
              </a:tr>
              <a:tr h="1633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Tool</a:t>
                      </a:r>
                    </a:p>
                    <a:p>
                      <a:pPr algn="r" latinLnBrk="1">
                        <a:lnSpc>
                          <a:spcPct val="150000"/>
                        </a:lnSpc>
                      </a:pP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Jupyternotebook</a:t>
                      </a:r>
                      <a:endParaRPr lang="ko-KR" altLang="ko-KR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Pycharm</a:t>
                      </a:r>
                      <a:endParaRPr lang="en-US" altLang="ko-KR" sz="18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IntelliJ</a:t>
                      </a:r>
                      <a:endParaRPr lang="ko-KR" altLang="en-US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SqlDeveloper</a:t>
                      </a:r>
                      <a:endParaRPr lang="ko-KR" altLang="ko-KR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733344"/>
                  </a:ext>
                </a:extLst>
              </a:tr>
              <a:tr h="80677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빅데이터 </a:t>
                      </a:r>
                      <a:r>
                        <a:rPr lang="ko-KR" altLang="en-US" sz="2400" b="0" dirty="0" err="1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포멧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Csv, </a:t>
                      </a:r>
                      <a:r>
                        <a:rPr lang="en-US" altLang="ko-KR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Exel</a:t>
                      </a:r>
                      <a:r>
                        <a:rPr lang="en-US" altLang="ko-KR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en-US" altLang="ko-KR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Json</a:t>
                      </a:r>
                      <a:endParaRPr lang="ko-KR" altLang="en-US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데이터 수집용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Open</a:t>
                      </a:r>
                      <a:r>
                        <a:rPr lang="en-US" altLang="ko-KR" b="0" baseline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API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altLang="en-US" b="0" baseline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</a:t>
                      </a:r>
                      <a:r>
                        <a:rPr lang="ko-KR" altLang="en-US" b="0" baseline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크롤링</a:t>
                      </a:r>
                      <a:endParaRPr lang="en-US" altLang="ko-KR" b="0" baseline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altLang="en-US" b="0" baseline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스케줄러</a:t>
                      </a:r>
                      <a:endParaRPr lang="ko-KR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2485"/>
                  </a:ext>
                </a:extLst>
              </a:tr>
              <a:tr h="80677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err="1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DataBase</a:t>
                      </a:r>
                      <a:endParaRPr lang="ko-KR" altLang="en-US" sz="2400" b="0" dirty="0" smtClean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Oracle</a:t>
                      </a: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601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7EB025-8F17-350F-FC35-D32D2276FC6A}"/>
              </a:ext>
            </a:extLst>
          </p:cNvPr>
          <p:cNvSpPr txBox="1"/>
          <p:nvPr/>
        </p:nvSpPr>
        <p:spPr>
          <a:xfrm>
            <a:off x="746667" y="297652"/>
            <a:ext cx="44694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개발환경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7B02DA2-17F7-EBBE-FE7F-FC3549729E4A}"/>
              </a:ext>
            </a:extLst>
          </p:cNvPr>
          <p:cNvCxnSpPr/>
          <p:nvPr/>
        </p:nvCxnSpPr>
        <p:spPr>
          <a:xfrm>
            <a:off x="3436671" y="3115746"/>
            <a:ext cx="2597889" cy="1773"/>
          </a:xfrm>
          <a:prstGeom prst="straightConnector1">
            <a:avLst/>
          </a:prstGeom>
          <a:ln w="28575">
            <a:solidFill>
              <a:srgbClr val="88735E"/>
            </a:solidFill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F53230-34DF-67FC-DCB2-564048B9555C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4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63AF0EA-D38D-F1A5-1443-B9C2954F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47" y="280808"/>
            <a:ext cx="598968" cy="5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452239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데이터베이스 </a:t>
            </a:r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ERD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5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63479-71D1-0C27-8773-3D2F6F2E8DE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449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753934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목적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690" y="4568281"/>
            <a:ext cx="10786188" cy="17049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방문하는 장소 혹은 업체의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리스트 및 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통합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리뷰</a:t>
            </a:r>
            <a:r>
              <a:rPr 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(Google, </a:t>
            </a:r>
            <a:r>
              <a:rPr 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Naver</a:t>
            </a:r>
            <a:r>
              <a:rPr 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 </a:t>
            </a:r>
            <a:r>
              <a:rPr 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Kakao</a:t>
            </a:r>
            <a:r>
              <a:rPr 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수집</a:t>
            </a:r>
            <a:endParaRPr lang="ko-KR" altLang="en-US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사용자의 관심사에 따른 관광지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추천 시스템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구축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자동차 운행과 관련된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지도 표현 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전기차 충전소 정보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노면 상태 정보 등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관광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관련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데이터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를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b="1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분석하여 관광객과 관련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업체들에게 유용한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제공</a:t>
            </a:r>
            <a:endParaRPr lang="en-US" altLang="ko-KR" b="1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796442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선정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690" y="1513736"/>
            <a:ext cx="1078618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코로나 잦아들면서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여행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키워드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가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상승세로 파악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endParaRPr lang="ko-KR" dirty="0">
              <a:solidFill>
                <a:srgbClr val="57513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현재 서버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환경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 개발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기간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내에 가능한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적합한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주제로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여행 선정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제주 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여행시 선택할 관광지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음식점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숙박업소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쇼핑 장소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렌터카 업체 정보 수집</a:t>
            </a:r>
            <a:r>
              <a:rPr lang="en-US" altLang="ko-KR" dirty="0">
                <a:solidFill>
                  <a:srgbClr val="A19891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(</a:t>
            </a:r>
            <a:r>
              <a:rPr lang="ko-KR" altLang="en-US" sz="14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출처</a:t>
            </a:r>
            <a:r>
              <a:rPr lang="en-US" altLang="ko-KR" sz="14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:</a:t>
            </a:r>
            <a:r>
              <a:rPr lang="ko-KR" altLang="en-US" sz="14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공공데이터포탈</a:t>
            </a:r>
            <a:r>
              <a:rPr lang="en-US" altLang="ko-KR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)</a:t>
            </a:r>
            <a:endParaRPr lang="en-US" altLang="ko-KR" dirty="0" smtClean="0">
              <a:solidFill>
                <a:srgbClr val="57513F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 지도에 방문 장소 정보 표시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 제주 여행 데이터 분석 페이지 제작</a:t>
            </a:r>
            <a:endParaRPr lang="en-US" altLang="ko-KR" sz="14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6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9E248B02-CB70-0814-B30C-0E66930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67" y="932489"/>
            <a:ext cx="581247" cy="58124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822DA101-B25F-8B7E-AEA8-F939D840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76" y="3753934"/>
            <a:ext cx="607830" cy="6078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28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>
                <a:solidFill>
                  <a:srgbClr val="A19891"/>
                </a:solidFill>
                <a:ea typeface="Noto Sans KR Medium"/>
              </a:rPr>
              <a:t>7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690" y="796442"/>
            <a:ext cx="567655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기존 사이트와의 </a:t>
            </a:r>
            <a:r>
              <a:rPr lang="ko-KR" altLang="en-US" sz="40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차별점</a:t>
            </a:r>
            <a:endParaRPr lang="ko-K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845634" y="1542573"/>
            <a:ext cx="9382649" cy="4939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 현지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날씨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에 따라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추천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하는 관광지 표시</a:t>
            </a: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사용자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관심사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에 따른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추천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시스템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개발 및 표시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사용자의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사이트 진입장벽을 낮추기 위해 로그인 기능 삭제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방문 예정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장소의 위치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차량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운행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관련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를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지도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페이지에서 제공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방문하는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장소 별로 여러 포털사이트의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후기 및 점수</a:t>
            </a:r>
            <a:r>
              <a:rPr lang="en-US" altLang="ko-KR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연관 정보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en-US" altLang="ko-KR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Youtube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Blog)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방문자의 설문조사 결과에 대한 데이터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 대시보드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방문자 수 데이터에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시계열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데이터 분석을 통한 미래 방문자 수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예측 정보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3E42316F-C8B0-C891-048C-0B41ED4A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61" y="796442"/>
            <a:ext cx="634411" cy="6521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CC3EAF-FAA6-5649-5C0F-BC4729E6E2D1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9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8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63479-71D1-0C27-8773-3D2F6F2E8DE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92150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 table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4" y="1504328"/>
            <a:ext cx="11371687" cy="5216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3714955" y="1954573"/>
            <a:ext cx="158094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아이디어 회의 및 화면 설계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5" y="1977433"/>
            <a:ext cx="396600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구글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네이버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다음 지도 리뷰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스크래핑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및 전처리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5" y="2409864"/>
            <a:ext cx="396600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페르소나 설계 및 기초 데이터 수집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443345" y="2966554"/>
            <a:ext cx="162929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구글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네이버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다음 지도 리뷰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스크래핑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및 전처리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2375" y="3004536"/>
            <a:ext cx="690732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AI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추천기능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(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유사도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matrix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플라스크 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필요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open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api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수집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)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443343" y="4432462"/>
            <a:ext cx="485255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AI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추천기능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(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유사도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matrix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flask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필요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open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api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수집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)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2374" y="3424824"/>
            <a:ext cx="690732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지도에 여행 경로 표시 및 디자인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작업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2374" y="3850921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업체 목록 페이지 제작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5" y="3845112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홈페이지 검색 기능 구현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0573" y="4862652"/>
            <a:ext cx="3084473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관광객 유입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neuralprophet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시계열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분석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05133" y="5866195"/>
            <a:ext cx="305575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관광객 유입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neuralprophet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시계열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분석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4" y="4418265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코사인 유사도 정확도 확인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587952" y="4432462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데이터 통합 구축 </a:t>
            </a:r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및 검증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05132" y="6281300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데이터 통합 구축 및 검증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6987752" y="5285419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최종 피클 파일 제작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3730195" y="5860388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발표준비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64" y="671394"/>
            <a:ext cx="674097" cy="6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</a:t>
            </a:r>
            <a:r>
              <a:rPr lang="en-US" altLang="ko-KR" sz="1200" b="1" dirty="0" smtClean="0">
                <a:solidFill>
                  <a:srgbClr val="A19891"/>
                </a:solidFill>
                <a:ea typeface="Noto Sans KR Medium"/>
              </a:rPr>
              <a:t>9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8690" y="796442"/>
            <a:ext cx="534473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ea typeface="Noto Sans KR Medium"/>
              </a:rPr>
              <a:t>페르소나 설정 및 분석</a:t>
            </a:r>
            <a:endParaRPr 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3E42316F-C8B0-C891-048C-0B41ED4A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61" y="796442"/>
            <a:ext cx="634411" cy="6521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CC3EAF-FAA6-5649-5C0F-BC4729E6E2D1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0120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858</ep:Words>
  <ep:PresentationFormat>와이드스크린</ep:PresentationFormat>
  <ep:Paragraphs>266</ep:Paragraphs>
  <ep:Slides>26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2023-01-13T01:26:27.000</dcterms:created>
  <dc:creator>tj</dc:creator>
  <cp:lastModifiedBy>Yangsh</cp:lastModifiedBy>
  <dcterms:modified xsi:type="dcterms:W3CDTF">2023-02-22T23:35:52.788</dcterms:modified>
  <cp:revision>799</cp:revision>
  <dc:title>데이터분석</dc:title>
  <cp:version/>
</cp:coreProperties>
</file>